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414" r:id="rId5"/>
    <p:sldId id="427" r:id="rId6"/>
    <p:sldId id="413" r:id="rId7"/>
    <p:sldId id="385" r:id="rId8"/>
    <p:sldId id="412" r:id="rId9"/>
    <p:sldId id="411" r:id="rId10"/>
    <p:sldId id="428" r:id="rId11"/>
    <p:sldId id="416" r:id="rId12"/>
    <p:sldId id="415" r:id="rId13"/>
    <p:sldId id="417" r:id="rId14"/>
    <p:sldId id="418" r:id="rId15"/>
    <p:sldId id="419" r:id="rId16"/>
    <p:sldId id="420" r:id="rId17"/>
    <p:sldId id="291" r:id="rId1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3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22E0493-8E24-4D2B-BE18-CC27B6881E2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34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317E62-6167-4571-9E25-D05448A1DB1C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616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442512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3322440" y="2113560"/>
            <a:ext cx="5546160" cy="442512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3322440" y="2113560"/>
            <a:ext cx="5546160" cy="442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90864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442512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442512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3322440" y="2113560"/>
            <a:ext cx="5546160" cy="4425120"/>
          </a:xfrm>
          <a:prstGeom prst="rect">
            <a:avLst/>
          </a:prstGeom>
          <a:ln>
            <a:noFill/>
          </a:ln>
        </p:spPr>
      </p:pic>
      <p:pic>
        <p:nvPicPr>
          <p:cNvPr id="79" name="Imagem 78"/>
          <p:cNvPicPr/>
          <p:nvPr/>
        </p:nvPicPr>
        <p:blipFill>
          <a:blip r:embed="rId2"/>
          <a:stretch/>
        </p:blipFill>
        <p:spPr>
          <a:xfrm>
            <a:off x="3322440" y="2113560"/>
            <a:ext cx="5546160" cy="442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2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8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0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6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1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2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0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851500" y="1030300"/>
            <a:ext cx="8489200" cy="2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8592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851500" y="3616400"/>
            <a:ext cx="84892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593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3816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90864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442512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442512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" name="Imagem 116"/>
          <p:cNvPicPr/>
          <p:nvPr/>
        </p:nvPicPr>
        <p:blipFill>
          <a:blip r:embed="rId2"/>
          <a:stretch/>
        </p:blipFill>
        <p:spPr>
          <a:xfrm>
            <a:off x="3322440" y="2113560"/>
            <a:ext cx="5546160" cy="4425120"/>
          </a:xfrm>
          <a:prstGeom prst="rect">
            <a:avLst/>
          </a:prstGeom>
          <a:ln>
            <a:noFill/>
          </a:ln>
        </p:spPr>
      </p:pic>
      <p:pic>
        <p:nvPicPr>
          <p:cNvPr id="118" name="Imagem 117"/>
          <p:cNvPicPr/>
          <p:nvPr/>
        </p:nvPicPr>
        <p:blipFill>
          <a:blip r:embed="rId2"/>
          <a:stretch/>
        </p:blipFill>
        <p:spPr>
          <a:xfrm>
            <a:off x="3322440" y="2113560"/>
            <a:ext cx="5546160" cy="442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90864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4425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442512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2113560"/>
            <a:ext cx="535428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4425120"/>
            <a:ext cx="10972440" cy="2110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/>
          <p:cNvPicPr/>
          <p:nvPr/>
        </p:nvPicPr>
        <p:blipFill>
          <a:blip r:embed="rId14"/>
          <a:stretch/>
        </p:blipFill>
        <p:spPr>
          <a:xfrm>
            <a:off x="12960" y="0"/>
            <a:ext cx="12165480" cy="6857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2D4B089-78AC-4DC1-8CEB-AFDB3418ED4F}" type="datetime1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17/08/2021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8D68CF2-CCFC-4425-80AD-0BE7250AD210}" type="slidenum">
              <a:rPr lang="pt-BR" sz="12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2"/>
          <p:cNvPicPr/>
          <p:nvPr/>
        </p:nvPicPr>
        <p:blipFill>
          <a:blip r:embed="rId27"/>
          <a:stretch/>
        </p:blipFill>
        <p:spPr>
          <a:xfrm>
            <a:off x="12960" y="0"/>
            <a:ext cx="12165480" cy="68576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908640"/>
            <a:ext cx="109724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2113560"/>
            <a:ext cx="10972440" cy="442512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os estilos do texto mestre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9F77154-59D3-43C7-853B-E805A8E9943A}" type="datetime1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17/08/2021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C36E3DE-7F42-4DA7-AACF-292610B5D69E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texto mestre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9A1BF47-3D3F-49D9-94B7-14DD0289C622}" type="datetime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17/08/2021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A3C6B3-71A6-41D0-852D-EA1C688A8DE4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0149" y="2885480"/>
            <a:ext cx="11191461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14406B"/>
                </a:solidFill>
                <a:uFill>
                  <a:solidFill>
                    <a:srgbClr val="FFFFFF"/>
                  </a:solidFill>
                </a:uFill>
                <a:latin typeface="Gisha"/>
              </a:rPr>
              <a:t>Aposentadoria Especial: </a:t>
            </a:r>
          </a:p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14406B"/>
                </a:solidFill>
                <a:uFill>
                  <a:solidFill>
                    <a:srgbClr val="FFFFFF"/>
                  </a:solidFill>
                </a:uFill>
                <a:latin typeface="Gisha"/>
              </a:rPr>
              <a:t>Tema 942</a:t>
            </a:r>
            <a:endParaRPr lang="pt-B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0" y="6453360"/>
            <a:ext cx="12191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São Paulo/SP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r>
            <a:r>
              <a:rPr lang="pt-B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agosto de 2021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6" y="565657"/>
            <a:ext cx="3671880" cy="160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50096" y="2038156"/>
            <a:ext cx="3260035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 COMUM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09791" y="2038156"/>
            <a:ext cx="3260035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 ESPECIAL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50095" y="2796843"/>
            <a:ext cx="3260035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 ESPECIAL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09790" y="2796843"/>
            <a:ext cx="3260035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 ESPECIAL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57130" y="4317668"/>
            <a:ext cx="10505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 nº 142, de 2013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</a:t>
            </a:r>
            <a:r>
              <a:rPr lang="pt-BR" sz="2000" u="sng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Para o reconhecimento do direito à aposentadoria de que trata esta Lei Complementar, considera-se pessoa com deficiência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aquela que tem impedimentos de longo prazo de natureza física, mental, intelectual ou sensorial, os quais, em interação com diversas barreiras, podem obstruir sua participação plena e efetiva na sociedade em igualdade de condições com as demais pessoas. 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6640996" y="2097791"/>
            <a:ext cx="337930" cy="248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6640996" y="2856478"/>
            <a:ext cx="337930" cy="248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26990" y="2267528"/>
            <a:ext cx="22227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CONVERSÃO</a:t>
            </a:r>
          </a:p>
          <a:p>
            <a:pPr algn="ctr"/>
            <a:r>
              <a:rPr lang="pt-BR" sz="2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Segurado com </a:t>
            </a:r>
          </a:p>
          <a:p>
            <a:pPr algn="ctr"/>
            <a:r>
              <a:rPr lang="pt-BR" sz="2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Deficiência: </a:t>
            </a:r>
          </a:p>
        </p:txBody>
      </p:sp>
      <p:sp>
        <p:nvSpPr>
          <p:cNvPr id="13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14406B"/>
                </a:solidFill>
                <a:latin typeface="Gisha"/>
              </a:rPr>
              <a:t>Não Aplicação do Tema 942 nas Aposentadorias Especiais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50095" y="3499346"/>
            <a:ext cx="3260035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 ESPECIAL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109790" y="3499346"/>
            <a:ext cx="3260035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 COMUM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ultiplicar 16"/>
          <p:cNvSpPr/>
          <p:nvPr/>
        </p:nvSpPr>
        <p:spPr>
          <a:xfrm>
            <a:off x="6561482" y="3423816"/>
            <a:ext cx="496956" cy="535941"/>
          </a:xfrm>
          <a:prstGeom prst="mathMultiply">
            <a:avLst>
              <a:gd name="adj1" fmla="val 1952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6956" y="1415322"/>
            <a:ext cx="11181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Até a edição da Emenda Constitucional nº 103/2019, o direito à conversão, em tempo comum, do prestado sob condições especiais que prejudiquem a saúde ou a integridade física de servidor público decorre da previsão de adoção de requisitos e critérios diferenciados para a jubilação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daquele enquadrado na hipótese prevista no então vigente inciso III do § 4º do art. 40 da Constituição da República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devendo ser aplicadas as normas do regime geral de previdência social relativas à aposentadoria especial contidas na Lei 8.213/1991 para viabilizar sua concretização enquanto não sobrevier lei complementar disciplinadora da matéria. Após a vigência da EC n.º 103/2019, o direito à conversão em tempo comum, do prestado sob condições especiais pelos servidores obedecerá à legislação complementar dos entes federados, nos termos da competência conferida pelo art. 40, § 4º-C, da Constituição da República”</a:t>
            </a:r>
          </a:p>
        </p:txBody>
      </p:sp>
    </p:spTree>
    <p:extLst>
      <p:ext uri="{BB962C8B-B14F-4D97-AF65-F5344CB8AC3E}">
        <p14:creationId xmlns:p14="http://schemas.microsoft.com/office/powerpoint/2010/main" val="2931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200400"/>
            <a:ext cx="7176052" cy="2136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176052" y="2745625"/>
            <a:ext cx="117588" cy="1100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729357" y="3955774"/>
            <a:ext cx="493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 nº 103, de</a:t>
            </a:r>
          </a:p>
          <a:p>
            <a:pPr algn="ctr"/>
            <a:r>
              <a:rPr lang="pt-B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13 de novembro de 2019</a:t>
            </a:r>
            <a:endParaRPr lang="pt-B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90874" y="2322384"/>
            <a:ext cx="3450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PERMITIDA A CONVERSÃO DO </a:t>
            </a:r>
          </a:p>
          <a:p>
            <a:pPr algn="ctr"/>
            <a:r>
              <a:rPr 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 ESPECIAL EM COMUM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58247" y="3203991"/>
            <a:ext cx="7378148" cy="21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56389" y="2316035"/>
            <a:ext cx="3387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VEDADA A CONVERSÃO DO 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ESPECIAL EM COMUM</a:t>
            </a:r>
            <a:endParaRPr lang="pt-BR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 rot="5400000">
            <a:off x="4857583" y="956473"/>
            <a:ext cx="257094" cy="3425687"/>
          </a:xfrm>
          <a:prstGeom prst="downArrow">
            <a:avLst>
              <a:gd name="adj1" fmla="val 21631"/>
              <a:gd name="adj2" fmla="val 3723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6200000" flipH="1">
            <a:off x="9232127" y="969700"/>
            <a:ext cx="257094" cy="3425687"/>
          </a:xfrm>
          <a:prstGeom prst="downArrow">
            <a:avLst>
              <a:gd name="adj1" fmla="val 21631"/>
              <a:gd name="adj2" fmla="val 3723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14406B"/>
                </a:solidFill>
                <a:latin typeface="Gisha"/>
              </a:rPr>
              <a:t>Linha do Tempo do Tema 942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13" name="Texto Explicativo 1 (Borda e Ênfase) 12"/>
          <p:cNvSpPr/>
          <p:nvPr/>
        </p:nvSpPr>
        <p:spPr>
          <a:xfrm>
            <a:off x="9004851" y="894523"/>
            <a:ext cx="2445027" cy="1302532"/>
          </a:xfrm>
          <a:prstGeom prst="accentBorderCallout1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do ente federativo 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poderá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legislar sobre a conversão do tempo especial em comum após a EC nº 103, de 2019.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" y="1900487"/>
            <a:ext cx="11791368" cy="403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2922104" y="2633870"/>
            <a:ext cx="8835887" cy="22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38200" y="2905540"/>
            <a:ext cx="2531165" cy="21534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04730" y="3283226"/>
            <a:ext cx="6765235" cy="22528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04730" y="4495799"/>
            <a:ext cx="4896679" cy="2252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160027" y="4793972"/>
            <a:ext cx="3588026" cy="2352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38200" y="5062328"/>
            <a:ext cx="8584096" cy="2352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14406B"/>
                </a:solidFill>
                <a:latin typeface="Gisha"/>
              </a:rPr>
              <a:t>Nota Técnica nº 792, de 2021</a:t>
            </a: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3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14406B"/>
                </a:solidFill>
                <a:latin typeface="Gisha"/>
              </a:rPr>
              <a:t>Fatores de Conversão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8" y="1760839"/>
            <a:ext cx="11718235" cy="406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77686" y="2395330"/>
            <a:ext cx="11459818" cy="1888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768548" y="2140226"/>
            <a:ext cx="5078896" cy="15571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7686" y="2703443"/>
            <a:ext cx="3339549" cy="14908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m 4"/>
          <p:cNvPicPr/>
          <p:nvPr/>
        </p:nvPicPr>
        <p:blipFill>
          <a:blip r:embed="rId2"/>
          <a:stretch/>
        </p:blipFill>
        <p:spPr>
          <a:xfrm>
            <a:off x="-168840" y="696600"/>
            <a:ext cx="3791520" cy="1295640"/>
          </a:xfrm>
          <a:prstGeom prst="rect">
            <a:avLst/>
          </a:prstGeom>
          <a:ln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9696240" y="44640"/>
            <a:ext cx="2376000" cy="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2" name="Imagem 6"/>
          <p:cNvPicPr/>
          <p:nvPr/>
        </p:nvPicPr>
        <p:blipFill>
          <a:blip r:embed="rId3"/>
          <a:stretch/>
        </p:blipFill>
        <p:spPr>
          <a:xfrm>
            <a:off x="3215520" y="241200"/>
            <a:ext cx="9038880" cy="304560"/>
          </a:xfrm>
          <a:prstGeom prst="rect">
            <a:avLst/>
          </a:prstGeom>
          <a:ln>
            <a:noFill/>
          </a:ln>
        </p:spPr>
      </p:pic>
      <p:pic>
        <p:nvPicPr>
          <p:cNvPr id="323" name="Picture 2"/>
          <p:cNvPicPr/>
          <p:nvPr/>
        </p:nvPicPr>
        <p:blipFill>
          <a:blip r:embed="rId4"/>
          <a:stretch/>
        </p:blipFill>
        <p:spPr>
          <a:xfrm>
            <a:off x="3755880" y="2089440"/>
            <a:ext cx="4484160" cy="2285640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0" y="4603680"/>
            <a:ext cx="12191760" cy="76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3040" indent="-90360"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Gisha"/>
                <a:ea typeface="Times New Roman"/>
              </a:rPr>
              <a:t> Leonardo da Silva Motta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3040" indent="-90360"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Gisha"/>
                <a:ea typeface="Times New Roman"/>
              </a:rPr>
              <a:t> Coordenador-Geral de Normatização e Acompanhamento Legal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5" name="Imagem 12"/>
          <p:cNvPicPr/>
          <p:nvPr/>
        </p:nvPicPr>
        <p:blipFill>
          <a:blip r:embed="rId2"/>
          <a:stretch/>
        </p:blipFill>
        <p:spPr>
          <a:xfrm>
            <a:off x="7968240" y="694800"/>
            <a:ext cx="3791520" cy="1295640"/>
          </a:xfrm>
          <a:prstGeom prst="rect">
            <a:avLst/>
          </a:prstGeom>
          <a:ln>
            <a:noFill/>
          </a:ln>
        </p:spPr>
      </p:pic>
      <p:sp>
        <p:nvSpPr>
          <p:cNvPr id="326" name="CustomShape 3"/>
          <p:cNvSpPr/>
          <p:nvPr/>
        </p:nvSpPr>
        <p:spPr>
          <a:xfrm>
            <a:off x="911520" y="1626840"/>
            <a:ext cx="2304000" cy="4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7" name="Imagem 9"/>
          <p:cNvPicPr/>
          <p:nvPr/>
        </p:nvPicPr>
        <p:blipFill>
          <a:blip r:embed="rId5"/>
          <a:stretch/>
        </p:blipFill>
        <p:spPr>
          <a:xfrm>
            <a:off x="4089960" y="5931720"/>
            <a:ext cx="3816000" cy="72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8052" y="1616910"/>
            <a:ext cx="114598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Redação anterior à EC nº 103, de 2019: </a:t>
            </a:r>
          </a:p>
          <a:p>
            <a:pPr algn="just"/>
            <a:endParaRPr lang="pt-BR" sz="2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40. ......................................................................</a:t>
            </a:r>
          </a:p>
          <a:p>
            <a:pPr algn="just"/>
            <a:endParaRPr lang="pt-BR" sz="2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4º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É vedada a adoção de requisitos e critérios diferenciados para a concessão de aposentadoria aos abrangidos pelo regime de que trata este artigo, ressalvados, </a:t>
            </a: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termos definidos em leis complementares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os casos de servidores</a:t>
            </a:r>
            <a:r>
              <a:rPr lang="pt-B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</a:t>
            </a:r>
            <a:endParaRPr lang="pt-BR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III -  cujas atividades sejam exercidas sob condições especiais que prejudiquem a saúde ou a integridade física.</a:t>
            </a:r>
          </a:p>
        </p:txBody>
      </p:sp>
      <p:sp>
        <p:nvSpPr>
          <p:cNvPr id="3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pc="-1" dirty="0" smtClean="0">
                <a:solidFill>
                  <a:srgbClr val="14406B"/>
                </a:solidFill>
                <a:latin typeface="Gisha"/>
              </a:rPr>
              <a:t>Aposentadoria por exercício de atividades especiais</a:t>
            </a: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2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7869" y="1756057"/>
            <a:ext cx="114598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Súmula Vinculante nº 33: </a:t>
            </a:r>
          </a:p>
          <a:p>
            <a:pPr algn="just"/>
            <a:endParaRPr lang="pt-BR" sz="2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Aplicam-se 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servidor público, </a:t>
            </a: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que couber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regras do regime geral da previdência social sobre aposentadoria especial de que trata o artigo 40, § 4º, III da CF/88, </a:t>
            </a: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 a edição de lei complementar específica.</a:t>
            </a:r>
            <a:endParaRPr lang="pt-B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pc="-1" dirty="0" smtClean="0">
                <a:solidFill>
                  <a:srgbClr val="14406B"/>
                </a:solidFill>
                <a:latin typeface="Gisha"/>
              </a:rPr>
              <a:t>Aposentadoria por exercício de atividades especiais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77816" y="4059992"/>
            <a:ext cx="9008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40. ..................................................................</a:t>
            </a:r>
          </a:p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</a:t>
            </a:r>
          </a:p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10.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 lei não poderá estabelecer qualquer forma de contagem de tempo de contribuição fictício.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254" y="1252190"/>
            <a:ext cx="11433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AGRAVO INTERNO EM MANDADO DE INJUNÇÃO. APOSENTADORIA ESPECIAL DE SERVIDOR PÚBLICO. ART. 40, § 4º, DA CONSTITUIÇÃO DA REPÚBLICA. CONVERSÃO DE PERÍODO ESPECIAL EM COMUM. IMPOSSIBILIDADE. INEXISTÊNCIA DE PREVISÃO CONSTITUCIONAL. AGRAVO INTERNO A QUE SE NEGA PROVIMENTO. </a:t>
            </a:r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concessão do mandado de injunção, na hipótese do art. 40, § 4º, da Lei Fundamental, reclama a demonstração do preenchimento dos requisitos para aposentadoria especial e a impossibilidade in concreto de usufruí-la ante a ausência da norma regulamentadora. </a:t>
            </a:r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O alcance da decisão proferida por esta Corte, quando da integração legislativa do art. 40, § 4º, inciso III, da CRFB/88, não tutela o direito à contagem diferenciada do tempo de serviço prestado em condições prejudiciais à saúde e à integridade física. Precedentes. </a:t>
            </a:r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Inexiste procedência </a:t>
            </a:r>
            <a:r>
              <a:rPr 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injuncional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 reconhecimento da contagem diferenciada e da averbação do tempo de serviço prestado pelo Impetrante em condições insalubres por exorbitar da expressa disposição constitucional. Precedentes. </a:t>
            </a:r>
            <a:endParaRPr lang="pt-B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Agravo interno a que se NEGA PROVIMENTO. </a:t>
            </a:r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STF -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AgR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MI: 6550 DF - DISTRITO FEDERAL 0007124-23.2015.1.00.0000, Relator: Min. LUIZ FUX, Data de Julgamento: 22/05/2020, Tribunal Pleno, Data de Publicação: DJe-151 18-06-2020) </a:t>
            </a:r>
          </a:p>
        </p:txBody>
      </p:sp>
      <p:sp>
        <p:nvSpPr>
          <p:cNvPr id="3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14406B"/>
                </a:solidFill>
                <a:latin typeface="Gisha"/>
              </a:rPr>
              <a:t>Negativa do STF em Mandados de Injunção</a:t>
            </a: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0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8783" y="820705"/>
            <a:ext cx="117778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EMENTA: RECURSO EXTRAORDINÁRIO. REPERCUSSÃO GERAL. APOSENTADORIA ESPECIAL DE SERVIDOR PÚBLICO. ARTIGO 40, § 4º, III, DA CONSTITUIÇÃO DA REPÚBLICA. PEDIDO DE AVERBAÇÃO DE TEMPO DE SERVIÇO PRESTADO EM ATIVIDADES EXERCIDAS SOB CONDIÇÕES ESPECIAIS QUE PREJUDIQUEM A SAÚDE OU A INTEGRIDADE FÍSICA DO SERVIDOR, COM CONVERSÃO DO TEMPO ESPECIAL EM COMUM, MEDIANTE CONTAGEM DIFERENCIADA, PARA OBTENÇÃO DE OUTROS BENEFÍCIOS PREVIDENCIÁRIOS. POSSIBILIDADE ATÉ A EDIÇÃO DA EMENDA CONSTITUCIONAL N.º 103/2019. DIREITO INTERTEMPORAL. APÓS A EDIÇÃO DA EC 103/2019, O DIREITO À CONVERSÃO OBEDECERÁ À LEGISLAÇÃO COMPLEMENTAR DOS ENTES FEDERADOS. COMPETÊNCIA LEGISLATIVA CONFERIDA PELO ART. 40, § 4º-C DA CRFB. </a:t>
            </a:r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Constituição impõe a construção de critérios diferenciados para o cômputo do tempo de serviço em condições de prejuízo à saúde ou à integridade física, conforme permite verificar a interpretação sistemática e teleológica do art. 40, § 4°, CRFB. </a:t>
            </a:r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Desde a edição das Emendas Constitucionais 20/1998 e 47/2005, não há mais dúvida acerca da efetiva existência do direito constitucional daqueles que laboraram em condições especiais à submissão a requisitos e critérios diferenciados para alcançar a aposentadoria. Nesse sentido é a orientação desta Suprema Corte, cristalizada no verbete de n.º 33 da Súmula da Jurisprudência Vinculante: “Aplicam-se ao servidor público, no que couber, as regras do regime geral da previdência social sobre aposentadoria especial de que trata o artigo 40, § 4º, inciso III da Constituição Federal, até a edição de lei complementar específica.”</a:t>
            </a:r>
          </a:p>
        </p:txBody>
      </p:sp>
    </p:spTree>
    <p:extLst>
      <p:ext uri="{BB962C8B-B14F-4D97-AF65-F5344CB8AC3E}">
        <p14:creationId xmlns:p14="http://schemas.microsoft.com/office/powerpoint/2010/main" val="16217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538" y="1439737"/>
            <a:ext cx="115989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3. Ao permitir a norma constitucional a aposentadoria especial com tempo reduzido de contribuição, verifica-se que reconhece os danos impostos a quem laborou em parte ou na integralidade de sua vida contributiva sob condições nocivas, de modo que nesse contexto o fator de conversão do tempo especial em comum opera como preceito de isonomia, equilibrando a compensação pelos riscos impostos. A conversão surge, destarte, como consectário lógico da isonomia na proteção dos trabalhadores expostos a agentes nocivos. </a:t>
            </a:r>
            <a:endParaRPr lang="pt-B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Após a EC 103/2019, o § 4º-C do art. 40 da Constituição, passou a dispor que o ente federado poderá estabelecer por lei complementar idade e tempo de contribuição diferenciados para aposentadoria de servidores cujas atividades sejam exercidas com efetiva exposição a agentes químicos, físicos e biológicos prejudiciais à saúde, ou associação desses agentes, vedada a caracterização por categoria profissional ou ocupação. Não há vedação expressa ao direito à conversão do tempo comum em especial, que poderá ser disposta em normativa local pelos entes federados, tal como operou a legislação federal em relação aos filiados ao RGPS, nos termos do art. 57, da Lei 8213/91.</a:t>
            </a:r>
          </a:p>
        </p:txBody>
      </p:sp>
    </p:spTree>
    <p:extLst>
      <p:ext uri="{BB962C8B-B14F-4D97-AF65-F5344CB8AC3E}">
        <p14:creationId xmlns:p14="http://schemas.microsoft.com/office/powerpoint/2010/main" val="887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8296" y="1148261"/>
            <a:ext cx="1165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5. Recurso extraordinário desprovido, com fixação da seguinte tese: “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Até a edição da Emenda Constitucional nº 103/2019, o direito à conversão, em tempo comum, do prestado sob condições especiais que prejudiquem a saúde ou a integridade física de servidor público decorre da previsão de adoção de requisitos e critérios diferenciados para a jubilação daquele enquadrado na hipótese prevista no então vigente inciso III do § 4º do art. 40 da Constituição da República, devendo ser aplicadas as normas do regime geral de previdência social relativas à aposentadoria especial contidas na Lei 8.213/1991 para viabilizar sua concretização enquanto não sobrevier lei complementar disciplinadora da matéria. Após a vigência da EC n.º 103/2019, o direito à conversão em tempo comum, do prestado sob condições especiais pelos servidores obedecerá à legislação complementar dos entes federados, nos termos da competência conferida pelo art. 40, § 4º-C, da Constituição da República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just"/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(STF - RE: 1014286 SP 0021903-48.2011.8.26.0506, Relator: LUIZ FUX, Data de Julgamento: 31/08/2020, Tribunal Pleno, Data de Publicação: 24/09/2020)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1" y="1355786"/>
            <a:ext cx="8125959" cy="110505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260944" y="3053122"/>
            <a:ext cx="10107436" cy="2742898"/>
            <a:chOff x="972708" y="2426957"/>
            <a:chExt cx="10107436" cy="274289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b="51854"/>
            <a:stretch/>
          </p:blipFill>
          <p:spPr>
            <a:xfrm>
              <a:off x="972708" y="2426957"/>
              <a:ext cx="10107436" cy="1807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t="74539"/>
            <a:stretch/>
          </p:blipFill>
          <p:spPr>
            <a:xfrm>
              <a:off x="972708" y="4214193"/>
              <a:ext cx="10107436" cy="9556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tângulo 7"/>
          <p:cNvSpPr/>
          <p:nvPr/>
        </p:nvSpPr>
        <p:spPr>
          <a:xfrm>
            <a:off x="1260944" y="4721087"/>
            <a:ext cx="10107436" cy="2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pc="-1" dirty="0" smtClean="0">
                <a:solidFill>
                  <a:srgbClr val="14406B"/>
                </a:solidFill>
                <a:latin typeface="Gisha"/>
              </a:rPr>
              <a:t>Transito em julgado do RE 1014286 – Tema 942 </a:t>
            </a: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5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560033"/>
            <a:ext cx="959126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pt-BR" sz="2400" b="1" spc="-1" dirty="0" smtClean="0">
                <a:solidFill>
                  <a:srgbClr val="14406B"/>
                </a:solidFill>
                <a:latin typeface="Gisha"/>
              </a:rPr>
              <a:t>Não </a:t>
            </a:r>
            <a:r>
              <a:rPr lang="pt-BR" sz="2400" b="1" strike="noStrike" spc="-1" dirty="0" smtClean="0">
                <a:solidFill>
                  <a:srgbClr val="14406B"/>
                </a:solidFill>
                <a:latin typeface="Gisha"/>
              </a:rPr>
              <a:t>Aplicação do Tema 942 nas Aposentadorias Especiais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1076" y="2247982"/>
            <a:ext cx="3260035" cy="367748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ATIVIDADE DE RISCO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1076" y="3505705"/>
            <a:ext cx="3260035" cy="367748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PROFESSORES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204253" y="2307617"/>
            <a:ext cx="337930" cy="248478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671391" y="2077913"/>
            <a:ext cx="704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Aplica-se exclusivamente </a:t>
            </a:r>
            <a:r>
              <a:rPr lang="pt-B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aos policias amparados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LC nº 51, de 1985.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4204253" y="3565340"/>
            <a:ext cx="337930" cy="248478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671391" y="3335636"/>
            <a:ext cx="7046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Tema 772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Possibilidade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 conversão de tempo de serviço especial prestado na atividade de magistério em tempo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serviço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comum, após a Emenda Constitucional 18/1981.  </a:t>
            </a:r>
          </a:p>
        </p:txBody>
      </p:sp>
    </p:spTree>
    <p:extLst>
      <p:ext uri="{BB962C8B-B14F-4D97-AF65-F5344CB8AC3E}">
        <p14:creationId xmlns:p14="http://schemas.microsoft.com/office/powerpoint/2010/main" val="31682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1318</Words>
  <Application>Microsoft Office PowerPoint</Application>
  <PresentationFormat>Widescreen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Gisha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subject/>
  <dc:creator>46163212134</dc:creator>
  <dc:description/>
  <cp:lastModifiedBy>Leonardo Motta</cp:lastModifiedBy>
  <cp:revision>826</cp:revision>
  <cp:lastPrinted>2019-02-25T18:26:42Z</cp:lastPrinted>
  <dcterms:created xsi:type="dcterms:W3CDTF">2016-02-12T16:57:42Z</dcterms:created>
  <dcterms:modified xsi:type="dcterms:W3CDTF">2021-08-17T11:46:50Z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